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av" ContentType="audio/x-wav"/>
  <Default Extension="gif" ContentType="image/gif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60" r:id="rId5"/>
    <p:sldId id="262" r:id="rId6"/>
    <p:sldId id="264" r:id="rId7"/>
    <p:sldId id="266" r:id="rId8"/>
    <p:sldId id="268" r:id="rId9"/>
    <p:sldId id="271" r:id="rId10"/>
    <p:sldId id="272" r:id="rId11"/>
    <p:sldId id="278" r:id="rId12"/>
    <p:sldId id="273" r:id="rId13"/>
    <p:sldId id="275" r:id="rId14"/>
    <p:sldId id="276" r:id="rId15"/>
    <p:sldId id="277" r:id="rId16"/>
    <p:sldId id="269" r:id="rId17"/>
    <p:sldId id="270" r:id="rId18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FFFF00"/>
    <a:srgbClr val="FF66FF"/>
    <a:srgbClr val="BBE0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9" d="100"/>
          <a:sy n="89" d="100"/>
        </p:scale>
        <p:origin x="-102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есто для изображения из Интернета 3"/>
          <p:cNvSpPr>
            <a:spLocks noGrp="1"/>
          </p:cNvSpPr>
          <p:nvPr>
            <p:ph type="clipArt"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есто для изображения из Интернета 2"/>
          <p:cNvSpPr>
            <a:spLocks noGrp="1"/>
          </p:cNvSpPr>
          <p:nvPr>
            <p:ph type="clipArt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Заголовок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dirty="0"/>
              <a:t>Образец заголовка</a:t>
            </a:r>
            <a:endParaRPr dirty="0"/>
          </a:p>
        </p:txBody>
      </p:sp>
      <p:sp>
        <p:nvSpPr>
          <p:cNvPr id="1027" name="Замещающий текст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Образец текста</a:t>
            </a:r>
            <a:endParaRPr dirty="0"/>
          </a:p>
          <a:p>
            <a:pPr lvl="1"/>
            <a:r>
              <a:rPr dirty="0"/>
              <a:t>Второй уровень</a:t>
            </a:r>
            <a:endParaRPr dirty="0"/>
          </a:p>
          <a:p>
            <a:pPr lvl="2"/>
            <a:r>
              <a:rPr dirty="0"/>
              <a:t>Третий уровень</a:t>
            </a:r>
            <a:endParaRPr dirty="0"/>
          </a:p>
          <a:p>
            <a:pPr lvl="3"/>
            <a:r>
              <a:rPr dirty="0"/>
              <a:t>Четвертый уровень</a:t>
            </a:r>
            <a:endParaRPr dirty="0"/>
          </a:p>
          <a:p>
            <a:pPr lvl="4"/>
            <a:r>
              <a:rPr dirty="0"/>
              <a:t>Пятый уровень</a:t>
            </a:r>
            <a:endParaRPr dirty="0"/>
          </a:p>
        </p:txBody>
      </p:sp>
      <p:sp>
        <p:nvSpPr>
          <p:cNvPr id="1028" name="Замещающая дата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ru-RU"/>
          </a:p>
        </p:txBody>
      </p:sp>
      <p:sp>
        <p:nvSpPr>
          <p:cNvPr id="1029" name="Замещающий нижний колонтитул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ru-RU"/>
          </a:p>
        </p:txBody>
      </p:sp>
      <p:sp>
        <p:nvSpPr>
          <p:cNvPr id="1030" name="Замещающий номер слайда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2.png"/><Relationship Id="rId3" Type="http://schemas.microsoft.com/office/2007/relationships/media" Target="file:///C:\Documents%20and%20Settings\All%20Users\&#1044;&#1086;&#1082;&#1091;&#1084;&#1077;&#1085;&#1090;&#1099;\&#1052;&#1086;&#1103;%20&#1084;&#1091;&#1079;&#1099;&#1082;&#1072;\&#1054;&#1073;&#1088;&#1072;&#1079;&#1094;&#1099;%20&#1084;&#1091;&#1079;&#1099;&#1082;&#1080;\New%20Stories%20(Highway%20Blues).wma" TargetMode="External"/><Relationship Id="rId2" Type="http://schemas.openxmlformats.org/officeDocument/2006/relationships/audio" Target="file:///C:\Documents%20and%20Settings\All%20Users\&#1044;&#1086;&#1082;&#1091;&#1084;&#1077;&#1085;&#1090;&#1099;\&#1052;&#1086;&#1103;%20&#1084;&#1091;&#1079;&#1099;&#1082;&#1072;\&#1054;&#1073;&#1088;&#1072;&#1079;&#1094;&#1099;%20&#1084;&#1091;&#1079;&#1099;&#1082;&#1080;\New%20Stories%20(Highway%20Blues).wma" TargetMode="External"/><Relationship Id="rId1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GIF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GIF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2.png"/><Relationship Id="rId3" Type="http://schemas.openxmlformats.org/officeDocument/2006/relationships/audio" Target="../media/audio4.wav"/><Relationship Id="rId2" Type="http://schemas.openxmlformats.org/officeDocument/2006/relationships/image" Target="../media/image16.GIF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21.GIF"/><Relationship Id="rId6" Type="http://schemas.openxmlformats.org/officeDocument/2006/relationships/image" Target="../media/image20.png"/><Relationship Id="rId5" Type="http://schemas.microsoft.com/office/2007/relationships/media" Target="file:///C:\Documents%20and%20Settings\&#1072;&#1076;&#1084;&#1080;&#1085;\&#1052;&#1086;&#1080;%20&#1076;&#1086;&#1082;&#1091;&#1084;&#1077;&#1085;&#1090;&#1099;\&#1082;&#1086;&#1085;&#1082;&#1091;&#1088;&#1089;-&#1082;&#1091;&#1088;&#1075;&#1072;&#1085;\&#1082;&#1086;&#1085;&#1082;&#1091;&#1088;&#1089;-&#1084;&#1072;&#1090;&#1077;&#1084;&#1072;&#1090;&#1080;&#1082;&#1072;\&#1043;&#1072;&#1088;&#1088;&#1080;.mid" TargetMode="External"/><Relationship Id="rId4" Type="http://schemas.openxmlformats.org/officeDocument/2006/relationships/audio" Target="file:///C:\Documents%20and%20Settings\&#1072;&#1076;&#1084;&#1080;&#1085;\&#1052;&#1086;&#1080;%20&#1076;&#1086;&#1082;&#1091;&#1084;&#1077;&#1085;&#1090;&#1099;\&#1082;&#1086;&#1085;&#1082;&#1091;&#1088;&#1089;-&#1082;&#1091;&#1088;&#1075;&#1072;&#1085;\&#1082;&#1086;&#1085;&#1082;&#1091;&#1088;&#1089;-&#1084;&#1072;&#1090;&#1077;&#1084;&#1072;&#1090;&#1080;&#1082;&#1072;\&#1043;&#1072;&#1088;&#1088;&#1080;.mid" TargetMode="External"/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vmlDrawing" Target="../drawings/vmlDrawing1.vml"/><Relationship Id="rId8" Type="http://schemas.openxmlformats.org/officeDocument/2006/relationships/slideLayout" Target="../slideLayouts/slideLayout12.xml"/><Relationship Id="rId7" Type="http://schemas.openxmlformats.org/officeDocument/2006/relationships/audio" Target="../media/audio1.wav"/><Relationship Id="rId6" Type="http://schemas.openxmlformats.org/officeDocument/2006/relationships/image" Target="../media/image6.png"/><Relationship Id="rId5" Type="http://schemas.microsoft.com/office/2007/relationships/media" Target="file:///C:\WINDOWS\&#1056;&#1072;&#1073;&#1086;&#1095;&#1080;&#1081;%20&#1089;&#1090;&#1086;&#1083;\&#1079;&#1074;&#1091;&#1082;2.wav" TargetMode="External"/><Relationship Id="rId4" Type="http://schemas.openxmlformats.org/officeDocument/2006/relationships/audio" Target="file:///C:\WINDOWS\&#1056;&#1072;&#1073;&#1086;&#1095;&#1080;&#1081;%20&#1089;&#1090;&#1086;&#1083;\&#1079;&#1074;&#1091;&#1082;2.wav" TargetMode="External"/><Relationship Id="rId3" Type="http://schemas.openxmlformats.org/officeDocument/2006/relationships/image" Target="../media/image5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audio3.wav"/><Relationship Id="rId1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GIF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.wav"/><Relationship Id="rId1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GIF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GIF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>
                <a:alpha val="100000"/>
              </a:srgbClr>
            </a:gs>
            <a:gs pos="13000">
              <a:srgbClr val="F8B049">
                <a:alpha val="100000"/>
              </a:srgbClr>
            </a:gs>
            <a:gs pos="21001">
              <a:srgbClr val="F8B049">
                <a:alpha val="100000"/>
              </a:srgbClr>
            </a:gs>
            <a:gs pos="63000">
              <a:srgbClr val="FEE7F2">
                <a:alpha val="100000"/>
              </a:srgbClr>
            </a:gs>
            <a:gs pos="67000">
              <a:srgbClr val="F952A0">
                <a:alpha val="100000"/>
              </a:srgbClr>
            </a:gs>
            <a:gs pos="69000">
              <a:srgbClr val="C50849">
                <a:alpha val="100000"/>
              </a:srgbClr>
            </a:gs>
            <a:gs pos="82001">
              <a:srgbClr val="B43E85">
                <a:alpha val="100000"/>
              </a:srgbClr>
            </a:gs>
            <a:gs pos="100000">
              <a:srgbClr val="F8B049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pic>
        <p:nvPicPr>
          <p:cNvPr id="2052" name="Изображение 2051" descr="профессор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71775" y="2492375"/>
            <a:ext cx="3600450" cy="367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4" name="Прямоугольник 2053"/>
          <p:cNvSpPr/>
          <p:nvPr/>
        </p:nvSpPr>
        <p:spPr>
          <a:xfrm>
            <a:off x="900113" y="476250"/>
            <a:ext cx="7272337" cy="16573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normAutofit/>
          </a:bodyPr>
          <a:p>
            <a:pPr algn="ctr"/>
            <a:r>
              <a:rPr lang="ru-RU" altLang="en-US" sz="3600" b="1" spc="-360">
                <a:ln w="12700" cap="flat" cmpd="sng">
                  <a:solidFill>
                    <a:srgbClr val="000099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Проценты</a:t>
            </a:r>
            <a:endParaRPr lang="ru-RU" altLang="en-US" sz="3600" b="1" spc="-360">
              <a:ln w="12700" cap="flat" cmpd="sng">
                <a:solidFill>
                  <a:srgbClr val="000099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pic>
        <p:nvPicPr>
          <p:cNvPr id="2057" name="New Stories (Highway Blues).wma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42988" y="55895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714" fill="hold"/>
                                        <p:tgtEl>
                                          <p:spTgt spid="20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C9FCB">
                <a:alpha val="100000"/>
              </a:srgbClr>
            </a:gs>
            <a:gs pos="13000">
              <a:srgbClr val="F8B049">
                <a:alpha val="100000"/>
              </a:srgbClr>
            </a:gs>
            <a:gs pos="21001">
              <a:srgbClr val="F8B049">
                <a:alpha val="100000"/>
              </a:srgbClr>
            </a:gs>
            <a:gs pos="63000">
              <a:srgbClr val="FEE7F2">
                <a:alpha val="100000"/>
              </a:srgbClr>
            </a:gs>
            <a:gs pos="67000">
              <a:srgbClr val="F952A0">
                <a:alpha val="100000"/>
              </a:srgbClr>
            </a:gs>
            <a:gs pos="69000">
              <a:srgbClr val="C50849">
                <a:alpha val="100000"/>
              </a:srgbClr>
            </a:gs>
            <a:gs pos="82001">
              <a:srgbClr val="B43E85">
                <a:alpha val="100000"/>
              </a:srgbClr>
            </a:gs>
            <a:gs pos="100000">
              <a:srgbClr val="F8B049">
                <a:alpha val="100000"/>
              </a:srgb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9940" name="Заголовок 39939"/>
          <p:cNvSpPr>
            <a:spLocks noGrp="1"/>
          </p:cNvSpPr>
          <p:nvPr>
            <p:ph type="ctrTitle"/>
          </p:nvPr>
        </p:nvSpPr>
        <p:spPr>
          <a:xfrm>
            <a:off x="755650" y="1268413"/>
            <a:ext cx="7772400" cy="1470025"/>
          </a:xfrm>
          <a:ln/>
        </p:spPr>
        <p:txBody>
          <a:bodyPr anchor="ctr"/>
          <a:p>
            <a:pPr defTabSz="914400">
              <a:buSzPct val="100000"/>
            </a:pPr>
            <a:r>
              <a:rPr sz="7200" b="1" kern="1200" baseline="0">
                <a:solidFill>
                  <a:schemeClr val="hlink"/>
                </a:solidFill>
                <a:latin typeface="Arial" panose="020B0604020202020204" pitchFamily="34" charset="0"/>
              </a:rPr>
              <a:t>1/100= 1%</a:t>
            </a:r>
            <a:endParaRPr sz="7200" b="1" kern="1200" baseline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sp>
        <p:nvSpPr>
          <p:cNvPr id="39941" name="Подзаголовок 39940"/>
          <p:cNvSpPr>
            <a:spLocks noGrp="1"/>
          </p:cNvSpPr>
          <p:nvPr>
            <p:ph type="subTitle" idx="1"/>
          </p:nvPr>
        </p:nvSpPr>
        <p:spPr>
          <a:xfrm>
            <a:off x="1547813" y="3500438"/>
            <a:ext cx="6400800" cy="1752600"/>
          </a:xfrm>
          <a:ln/>
        </p:spPr>
        <p:txBody>
          <a:bodyPr/>
          <a:p>
            <a:pPr defTabSz="914400">
              <a:buSzPct val="100000"/>
            </a:pPr>
            <a:r>
              <a:rPr sz="7200" b="1" kern="1200" baseline="0">
                <a:solidFill>
                  <a:schemeClr val="hlink"/>
                </a:solidFill>
                <a:latin typeface="Arial" panose="020B0604020202020204" pitchFamily="34" charset="0"/>
              </a:rPr>
              <a:t>0,01=1%</a:t>
            </a:r>
            <a:endParaRPr sz="7200" b="1" kern="1200" baseline="0">
              <a:solidFill>
                <a:schemeClr val="hlink"/>
              </a:solidFill>
              <a:latin typeface="Arial" panose="020B0604020202020204" pitchFamily="34" charset="0"/>
            </a:endParaRPr>
          </a:p>
        </p:txBody>
      </p:sp>
      <p:pic>
        <p:nvPicPr>
          <p:cNvPr id="39942" name="Изображение 39941" descr="мальчик тянет руку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59563" y="4149725"/>
            <a:ext cx="2089150" cy="22717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6626" name="Заголовок 2662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sz="4000" b="1">
                <a:solidFill>
                  <a:srgbClr val="FF66FF"/>
                </a:solidFill>
              </a:rPr>
              <a:t>Правила перевода десятичной</a:t>
            </a:r>
            <a:r>
              <a:rPr sz="4000">
                <a:solidFill>
                  <a:srgbClr val="FF66FF"/>
                </a:solidFill>
              </a:rPr>
              <a:t> </a:t>
            </a:r>
            <a:r>
              <a:rPr sz="4000" b="1">
                <a:solidFill>
                  <a:srgbClr val="FF66FF"/>
                </a:solidFill>
              </a:rPr>
              <a:t>дроби в проценты</a:t>
            </a:r>
            <a:endParaRPr sz="4000" b="1">
              <a:solidFill>
                <a:srgbClr val="FF66FF"/>
              </a:solidFill>
            </a:endParaRPr>
          </a:p>
        </p:txBody>
      </p:sp>
      <p:sp>
        <p:nvSpPr>
          <p:cNvPr id="26627" name="Замещающий текст 2662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5400" b="1">
                <a:solidFill>
                  <a:srgbClr val="0000FF"/>
                </a:solidFill>
              </a:rPr>
              <a:t>О, 85 * 100 = 85%</a:t>
            </a:r>
            <a:endParaRPr sz="5400" b="1">
              <a:solidFill>
                <a:srgbClr val="0000FF"/>
              </a:solidFill>
            </a:endParaRPr>
          </a:p>
          <a:p>
            <a:r>
              <a:rPr sz="5400" b="1">
                <a:solidFill>
                  <a:srgbClr val="0000FF"/>
                </a:solidFill>
              </a:rPr>
              <a:t>4,25 = </a:t>
            </a:r>
            <a:endParaRPr sz="5400" b="1">
              <a:solidFill>
                <a:srgbClr val="0000FF"/>
              </a:solidFill>
            </a:endParaRPr>
          </a:p>
          <a:p>
            <a:r>
              <a:rPr sz="5400" b="1">
                <a:solidFill>
                  <a:srgbClr val="0000FF"/>
                </a:solidFill>
              </a:rPr>
              <a:t>0,4=</a:t>
            </a:r>
            <a:endParaRPr sz="5400" b="1">
              <a:solidFill>
                <a:srgbClr val="0000FF"/>
              </a:solidFill>
            </a:endParaRPr>
          </a:p>
          <a:p>
            <a:r>
              <a:rPr sz="5400" b="1">
                <a:solidFill>
                  <a:srgbClr val="0000FF"/>
                </a:solidFill>
              </a:rPr>
              <a:t>1,2=</a:t>
            </a:r>
            <a:endParaRPr sz="5400" b="1">
              <a:solidFill>
                <a:srgbClr val="0000FF"/>
              </a:solidFill>
            </a:endParaRPr>
          </a:p>
        </p:txBody>
      </p:sp>
      <p:pic>
        <p:nvPicPr>
          <p:cNvPr id="26628" name="Изображение 26627" descr="j03567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463" y="3068638"/>
            <a:ext cx="3455987" cy="2936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00"/>
            </a:gs>
            <a:gs pos="100000">
              <a:schemeClr val="accent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8674" name="Заголовок 28673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sz="4000" b="1">
                <a:solidFill>
                  <a:srgbClr val="FF66FF"/>
                </a:solidFill>
              </a:rPr>
              <a:t>Правила перевода процентов в десятичные дроби</a:t>
            </a:r>
            <a:endParaRPr sz="4000" b="1">
              <a:solidFill>
                <a:srgbClr val="FF66FF"/>
              </a:solidFill>
            </a:endParaRPr>
          </a:p>
        </p:txBody>
      </p:sp>
      <p:sp>
        <p:nvSpPr>
          <p:cNvPr id="28675" name="Замещающий текст 2867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5400" b="1">
                <a:solidFill>
                  <a:srgbClr val="0000FF"/>
                </a:solidFill>
              </a:rPr>
              <a:t>45%= 45 : 100 =0,45</a:t>
            </a:r>
            <a:endParaRPr sz="5400" b="1">
              <a:solidFill>
                <a:srgbClr val="0000FF"/>
              </a:solidFill>
            </a:endParaRPr>
          </a:p>
          <a:p>
            <a:r>
              <a:rPr sz="5400" b="1">
                <a:solidFill>
                  <a:srgbClr val="0000FF"/>
                </a:solidFill>
              </a:rPr>
              <a:t>24,5% = </a:t>
            </a:r>
            <a:endParaRPr sz="5400" b="1">
              <a:solidFill>
                <a:srgbClr val="0000FF"/>
              </a:solidFill>
            </a:endParaRPr>
          </a:p>
          <a:p>
            <a:r>
              <a:rPr sz="5400" b="1">
                <a:solidFill>
                  <a:srgbClr val="0000FF"/>
                </a:solidFill>
              </a:rPr>
              <a:t>5%=</a:t>
            </a:r>
            <a:endParaRPr sz="5400" b="1">
              <a:solidFill>
                <a:srgbClr val="0000FF"/>
              </a:solidFill>
            </a:endParaRPr>
          </a:p>
          <a:p>
            <a:r>
              <a:rPr sz="5400" b="1">
                <a:solidFill>
                  <a:srgbClr val="0000FF"/>
                </a:solidFill>
              </a:rPr>
              <a:t>1,2%=</a:t>
            </a:r>
            <a:endParaRPr sz="5400" b="1">
              <a:solidFill>
                <a:srgbClr val="0000FF"/>
              </a:solidFill>
            </a:endParaRPr>
          </a:p>
        </p:txBody>
      </p:sp>
      <p:pic>
        <p:nvPicPr>
          <p:cNvPr id="28676" name="Изображение 28675" descr="nauk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64163" y="3500438"/>
            <a:ext cx="3455987" cy="25574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FFFF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29739" name="Заголовок 29738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b="1">
                <a:solidFill>
                  <a:srgbClr val="FF3300"/>
                </a:solidFill>
                <a:latin typeface="Forte" pitchFamily="66" charset="0"/>
              </a:rPr>
              <a:t>Проверь себя!</a:t>
            </a:r>
            <a:endParaRPr b="1">
              <a:solidFill>
                <a:srgbClr val="FF3300"/>
              </a:solidFill>
              <a:latin typeface="Forte" pitchFamily="66" charset="0"/>
            </a:endParaRPr>
          </a:p>
        </p:txBody>
      </p:sp>
      <p:graphicFrame>
        <p:nvGraphicFramePr>
          <p:cNvPr id="30000" name="Замещающее содержимое 29999"/>
          <p:cNvGraphicFramePr/>
          <p:nvPr>
            <p:ph idx="1"/>
          </p:nvPr>
        </p:nvGraphicFramePr>
        <p:xfrm>
          <a:off x="179388" y="1600200"/>
          <a:ext cx="8507412" cy="4525963"/>
        </p:xfrm>
        <a:graphic>
          <a:graphicData uri="http://schemas.openxmlformats.org/drawingml/2006/table">
            <a:tbl>
              <a:tblPr/>
              <a:tblGrid>
                <a:gridCol w="2376488"/>
                <a:gridCol w="720725"/>
                <a:gridCol w="1008062"/>
                <a:gridCol w="719138"/>
                <a:gridCol w="936625"/>
                <a:gridCol w="936625"/>
                <a:gridCol w="790575"/>
                <a:gridCol w="1019175"/>
              </a:tblGrid>
              <a:tr h="15081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Дробь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1/2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1/4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1/5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3/20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1/50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1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1/20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971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Десятичная дробь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0,5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0,25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0,2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0,15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0,02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1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0,05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Проценты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50%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25%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20%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15%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2%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100%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•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–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har char="»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</a:lstStyle>
                    <a:p>
                      <a:pPr marL="0" lvl="0" indent="0">
                        <a:buNone/>
                      </a:pPr>
                      <a:r>
                        <a:rPr b="1">
                          <a:solidFill>
                            <a:srgbClr val="FF3300"/>
                          </a:solidFill>
                        </a:rPr>
                        <a:t>5%</a:t>
                      </a:r>
                      <a:endParaRPr lang="ru-RU" altLang="en-US" b="1">
                        <a:solidFill>
                          <a:srgbClr val="FF3300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ut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4818" name="Заголовок 3481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b="1">
                <a:solidFill>
                  <a:srgbClr val="FF3300"/>
                </a:solidFill>
              </a:rPr>
              <a:t>Вопросы по теме</a:t>
            </a:r>
            <a:endParaRPr b="1">
              <a:solidFill>
                <a:srgbClr val="FF3300"/>
              </a:solidFill>
            </a:endParaRPr>
          </a:p>
        </p:txBody>
      </p:sp>
      <p:sp>
        <p:nvSpPr>
          <p:cNvPr id="34819" name="Замещающий текст 3481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>
                <a:solidFill>
                  <a:srgbClr val="FF3300"/>
                </a:solidFill>
              </a:rPr>
              <a:t>Что называют процентом?</a:t>
            </a:r>
            <a:endParaRPr>
              <a:solidFill>
                <a:srgbClr val="FF3300"/>
              </a:solidFill>
            </a:endParaRPr>
          </a:p>
          <a:p>
            <a:r>
              <a:rPr>
                <a:solidFill>
                  <a:srgbClr val="FF3300"/>
                </a:solidFill>
              </a:rPr>
              <a:t>Как обратить десятичную дробь в проценты?</a:t>
            </a:r>
            <a:endParaRPr>
              <a:solidFill>
                <a:srgbClr val="FF3300"/>
              </a:solidFill>
            </a:endParaRPr>
          </a:p>
          <a:p>
            <a:r>
              <a:rPr>
                <a:solidFill>
                  <a:srgbClr val="FF3300"/>
                </a:solidFill>
              </a:rPr>
              <a:t>Как перевести проценты в десятичную дробь?</a:t>
            </a:r>
            <a:endParaRPr>
              <a:solidFill>
                <a:srgbClr val="FF3300"/>
              </a:solidFill>
            </a:endParaRPr>
          </a:p>
        </p:txBody>
      </p:sp>
      <p:pic>
        <p:nvPicPr>
          <p:cNvPr id="34820" name="Изображение 34819" descr="0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80063" y="4076700"/>
            <a:ext cx="1930400" cy="24971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comb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9458" name="Текстовое поле 19457"/>
          <p:cNvSpPr txBox="1"/>
          <p:nvPr/>
        </p:nvSpPr>
        <p:spPr>
          <a:xfrm>
            <a:off x="4787900" y="2349500"/>
            <a:ext cx="172878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r">
              <a:spcBef>
                <a:spcPct val="50000"/>
              </a:spcBef>
            </a:pPr>
            <a:r>
              <a:rPr sz="2000">
                <a:solidFill>
                  <a:srgbClr val="191919"/>
                </a:solidFill>
              </a:rPr>
              <a:t>.</a:t>
            </a:r>
            <a:endParaRPr sz="2000">
              <a:solidFill>
                <a:srgbClr val="191919"/>
              </a:solidFill>
            </a:endParaRPr>
          </a:p>
        </p:txBody>
      </p:sp>
      <p:pic>
        <p:nvPicPr>
          <p:cNvPr id="19459" name="Замещающее содержимое 19458" descr="j0283631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508625" y="1844675"/>
            <a:ext cx="2270125" cy="2808288"/>
          </a:xfrm>
          <a:ln/>
        </p:spPr>
      </p:pic>
      <p:sp>
        <p:nvSpPr>
          <p:cNvPr id="19460" name="Текстовое поле 19459"/>
          <p:cNvSpPr txBox="1"/>
          <p:nvPr/>
        </p:nvSpPr>
        <p:spPr>
          <a:xfrm>
            <a:off x="2139950" y="538163"/>
            <a:ext cx="4737100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r">
              <a:spcBef>
                <a:spcPct val="50000"/>
              </a:spcBef>
            </a:pPr>
            <a:endParaRPr sz="2000" b="1">
              <a:solidFill>
                <a:srgbClr val="191919"/>
              </a:solidFill>
            </a:endParaRPr>
          </a:p>
        </p:txBody>
      </p:sp>
      <p:sp>
        <p:nvSpPr>
          <p:cNvPr id="19461" name="Прямоугольник 19460"/>
          <p:cNvSpPr/>
          <p:nvPr/>
        </p:nvSpPr>
        <p:spPr>
          <a:xfrm>
            <a:off x="1187450" y="4581525"/>
            <a:ext cx="6769100" cy="201612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normAutofit/>
            <a:scene3d>
              <a:camera prst="legacyObliqueTopLeft">
                <a:rot lat="0" lon="0" rev="0"/>
              </a:camera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p>
            <a:pPr algn="ctr"/>
            <a:r>
              <a:rPr lang="ru-RU" altLang="en-US" sz="3600">
                <a:gradFill rotWithShape="0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  <a:tileRect/>
                </a:gradFill>
                <a:latin typeface="Times New Roman" panose="02020603050405020304" pitchFamily="18" charset="0"/>
                <a:ea typeface="Times New Roman" panose="02020603050405020304" pitchFamily="18" charset="0"/>
              </a:rPr>
              <a:t>ПОЗДРАВЛЯЮ!</a:t>
            </a:r>
            <a:endParaRPr lang="ru-RU" altLang="en-US" sz="3600">
              <a:gradFill rotWithShape="0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  <a:tileRect/>
              </a:gra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462" name="Текстовое поле 19461"/>
          <p:cNvSpPr txBox="1"/>
          <p:nvPr/>
        </p:nvSpPr>
        <p:spPr>
          <a:xfrm>
            <a:off x="250825" y="0"/>
            <a:ext cx="6192838" cy="1006475"/>
          </a:xfrm>
          <a:prstGeom prst="rect">
            <a:avLst/>
          </a:prstGeom>
          <a:noFill/>
          <a:ln w="9525">
            <a:noFill/>
          </a:ln>
          <a:effectLst>
            <a:outerShdw dist="35921" dir="2699999" algn="ctr" rotWithShape="0">
              <a:schemeClr val="bg2"/>
            </a:outerShdw>
          </a:effectLst>
        </p:spPr>
        <p:txBody>
          <a:bodyPr>
            <a:spAutoFit/>
          </a:bodyPr>
          <a:p>
            <a:pPr algn="r">
              <a:spcBef>
                <a:spcPct val="50000"/>
              </a:spcBef>
            </a:pPr>
            <a:r>
              <a:rPr sz="6000" b="1" i="1">
                <a:solidFill>
                  <a:srgbClr val="990033"/>
                </a:solidFill>
              </a:rPr>
              <a:t>Очень хорошо!</a:t>
            </a:r>
            <a:endParaRPr sz="6000" b="1" i="1">
              <a:solidFill>
                <a:srgbClr val="990033"/>
              </a:solidFill>
            </a:endParaRPr>
          </a:p>
        </p:txBody>
      </p:sp>
      <p:sp>
        <p:nvSpPr>
          <p:cNvPr id="19463" name="Прямоугольник 19462"/>
          <p:cNvSpPr/>
          <p:nvPr/>
        </p:nvSpPr>
        <p:spPr>
          <a:xfrm>
            <a:off x="250825" y="1916113"/>
            <a:ext cx="3744913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r">
              <a:spcBef>
                <a:spcPct val="50000"/>
              </a:spcBef>
            </a:pPr>
            <a:r>
              <a:rPr sz="4000" b="1" i="1">
                <a:solidFill>
                  <a:srgbClr val="FF66FF"/>
                </a:solidFill>
              </a:rPr>
              <a:t>Вы изучили проценты.</a:t>
            </a:r>
            <a:endParaRPr sz="4000" b="1" i="1">
              <a:solidFill>
                <a:srgbClr val="FF66FF"/>
              </a:solidFill>
            </a:endParaRPr>
          </a:p>
        </p:txBody>
      </p:sp>
      <p:pic>
        <p:nvPicPr>
          <p:cNvPr id="19466" name="j0214098.wav">
            <a:hlinkClick r:id="" action="ppaction://media"/>
          </p:cNvPr>
          <p:cNvPicPr>
            <a:picLocks noGrp="1" noRot="1" noChangeAspect="1"/>
          </p:cNvPicPr>
          <p:nvPr>
            <p:ph sz="half" idx="2"/>
            <a:wavAudioFile r:embed="rId3" name="j0214098.wav"/>
          </p:nvPr>
        </p:nvPicPr>
        <p:blipFill>
          <a:blip r:embed="rId4"/>
          <a:stretch>
            <a:fillRect/>
          </a:stretch>
        </p:blipFill>
        <p:spPr>
          <a:xfrm>
            <a:off x="684213" y="5013325"/>
            <a:ext cx="304800" cy="30480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46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9462">
                                            <p:txEl>
                                              <p:char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94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4745" fill="hold"/>
                                        <p:tgtEl>
                                          <p:spTgt spid="194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6"/>
                </p:tgtEl>
              </p:cMediaNode>
            </p:audio>
          </p:childTnLst>
        </p:cTn>
      </p:par>
    </p:tnLst>
    <p:bldLst>
      <p:bldP spid="1946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Изображение 20481" descr="SP14_5"/>
          <p:cNvPicPr>
            <a:picLocks noChangeAspect="1"/>
          </p:cNvPicPr>
          <p:nvPr/>
        </p:nvPicPr>
        <p:blipFill>
          <a:blip r:embed="rId1">
            <a:lum bright="12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Изображение 20482" descr="J02362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25" y="765175"/>
            <a:ext cx="1846263" cy="25193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485" name="Вертикальная прокрутка 20484"/>
          <p:cNvSpPr/>
          <p:nvPr/>
        </p:nvSpPr>
        <p:spPr>
          <a:xfrm>
            <a:off x="827088" y="981075"/>
            <a:ext cx="3457575" cy="4895850"/>
          </a:xfrm>
          <a:prstGeom prst="verticalScroll">
            <a:avLst>
              <a:gd name="adj" fmla="val 12500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1"/>
            <a:tileRect/>
          </a:gradFill>
          <a:ln w="28575" cap="flat" cmpd="sng">
            <a:solidFill>
              <a:srgbClr val="9966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ru-RU" altLang="en-US"/>
          </a:p>
        </p:txBody>
      </p:sp>
      <p:sp>
        <p:nvSpPr>
          <p:cNvPr id="20486" name="Текстовое поле 20485"/>
          <p:cNvSpPr txBox="1"/>
          <p:nvPr/>
        </p:nvSpPr>
        <p:spPr>
          <a:xfrm>
            <a:off x="1331913" y="1628775"/>
            <a:ext cx="2447925" cy="24301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sz="3200" b="1" u="sng">
                <a:solidFill>
                  <a:schemeClr val="bg2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Домашнее</a:t>
            </a:r>
            <a:endParaRPr sz="3200" b="1" u="sng">
              <a:solidFill>
                <a:schemeClr val="bg2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sz="3200" b="1" u="sng">
                <a:solidFill>
                  <a:schemeClr val="bg2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задание:</a:t>
            </a:r>
            <a:endParaRPr sz="3200" b="1" u="sng">
              <a:solidFill>
                <a:schemeClr val="bg2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>
              <a:spcBef>
                <a:spcPct val="50000"/>
              </a:spcBef>
            </a:pPr>
            <a:endParaRPr sz="2400" b="1">
              <a:solidFill>
                <a:schemeClr val="bg2"/>
              </a:solidFill>
              <a:effectLst>
                <a:outerShdw blurRad="38100" dist="38100" dir="2700000">
                  <a:srgbClr val="C0C0C0"/>
                </a:outerShdw>
              </a:effectLst>
            </a:endParaRPr>
          </a:p>
          <a:p>
            <a:pPr algn="ctr">
              <a:spcBef>
                <a:spcPct val="50000"/>
              </a:spcBef>
            </a:pPr>
            <a:r>
              <a:rPr sz="2400" b="1">
                <a:effectLst>
                  <a:outerShdw blurRad="38100" dist="38100" dir="2700000">
                    <a:srgbClr val="C0C0C0"/>
                  </a:outerShdw>
                </a:effectLst>
              </a:rPr>
              <a:t>  </a:t>
            </a:r>
            <a:endParaRPr sz="4000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pic>
        <p:nvPicPr>
          <p:cNvPr id="20487" name="Изображение 20486" descr="AG00049_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3" y="6391275"/>
            <a:ext cx="8207375" cy="1381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8" name="Гарри.mid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604250" y="188913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9" name="Изображение 20488" descr="Мальчик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825" y="5516563"/>
            <a:ext cx="619125" cy="1066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486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0486">
                                            <p:txEl>
                                              <p:charRg st="9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6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86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486">
                                            <p:txEl>
                                              <p:charRg st="19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9.44444E-6 1.48148E-6 L 0.94879 1.48148E-6 " pathEditMode="relative" ptsTypes="AA">
                                      <p:cBhvr>
                                        <p:cTn id="35" dur="5000" spd="100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"/>
                                            </p:cond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Заголовок 716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/>
        </p:txBody>
      </p:sp>
      <p:pic>
        <p:nvPicPr>
          <p:cNvPr id="7171" name="Замещающий текст 7170"/>
          <p:cNvPicPr>
            <a:picLocks noChangeAspect="1"/>
          </p:cNvPicPr>
          <p:nvPr>
            <p:ph type="body"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</p:spTree>
  </p:cSld>
  <p:clrMapOvr>
    <a:masterClrMapping/>
  </p:clrMapOvr>
  <p:transition>
    <p:comb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9218" name="Заголовок 9217"/>
          <p:cNvSpPr>
            <a:spLocks noGrp="1"/>
          </p:cNvSpPr>
          <p:nvPr>
            <p:ph type="title"/>
          </p:nvPr>
        </p:nvSpPr>
        <p:spPr>
          <a:ln w="57150">
            <a:solidFill>
              <a:srgbClr val="FF3300"/>
            </a:solidFill>
            <a:miter/>
          </a:ln>
        </p:spPr>
        <p:txBody>
          <a:bodyPr anchor="ctr"/>
          <a:p>
            <a:r>
              <a:rPr sz="4800">
                <a:solidFill>
                  <a:srgbClr val="FF3300"/>
                </a:solidFill>
              </a:rPr>
              <a:t>знать</a:t>
            </a:r>
            <a:endParaRPr sz="4800">
              <a:solidFill>
                <a:srgbClr val="FF3300"/>
              </a:solidFill>
            </a:endParaRPr>
          </a:p>
        </p:txBody>
      </p:sp>
      <p:sp>
        <p:nvSpPr>
          <p:cNvPr id="9219" name="Замещающий текст 9218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ln w="57150"/>
        </p:spPr>
        <p:txBody>
          <a:bodyPr/>
          <a:p>
            <a:pPr/>
            <a:r>
              <a:rPr sz="2000" b="1">
                <a:solidFill>
                  <a:schemeClr val="accent2"/>
                </a:solidFill>
              </a:rPr>
              <a:t>НАУЧИТЬСЯ переводить десятичную дробь в проценты</a:t>
            </a:r>
            <a:endParaRPr sz="2000" b="1">
              <a:solidFill>
                <a:schemeClr val="accent2"/>
              </a:solidFill>
            </a:endParaRPr>
          </a:p>
          <a:p>
            <a:pPr/>
            <a:r>
              <a:rPr sz="2000" b="1">
                <a:solidFill>
                  <a:schemeClr val="accent2"/>
                </a:solidFill>
              </a:rPr>
              <a:t>НАУЧИТЬСЯ переводить обыкновенную дробь в проценты</a:t>
            </a:r>
            <a:endParaRPr sz="2000" b="1">
              <a:solidFill>
                <a:schemeClr val="accent2"/>
              </a:solidFill>
            </a:endParaRPr>
          </a:p>
          <a:p>
            <a:pPr/>
            <a:r>
              <a:rPr sz="2000" b="1">
                <a:solidFill>
                  <a:schemeClr val="accent2"/>
                </a:solidFill>
              </a:rPr>
              <a:t>НАУЧИТЬСЯ переводить проценты в обыкновенную дробь</a:t>
            </a:r>
            <a:endParaRPr sz="2000" b="1">
              <a:solidFill>
                <a:schemeClr val="accent2"/>
              </a:solidFill>
            </a:endParaRPr>
          </a:p>
          <a:p>
            <a:pPr/>
            <a:r>
              <a:rPr sz="2000" b="1">
                <a:solidFill>
                  <a:schemeClr val="accent2"/>
                </a:solidFill>
              </a:rPr>
              <a:t>НАУЧИТЬСЯ переводить проценты в десятичную дробь</a:t>
            </a:r>
            <a:endParaRPr sz="2000" b="1">
              <a:solidFill>
                <a:schemeClr val="accent2"/>
              </a:solidFill>
            </a:endParaRPr>
          </a:p>
        </p:txBody>
      </p:sp>
      <p:graphicFrame>
        <p:nvGraphicFramePr>
          <p:cNvPr id="9220" name="Замещающее место для изображения из Интернета 9219"/>
          <p:cNvGraphicFramePr>
            <a:graphicFrameLocks noGrp="1"/>
          </p:cNvGraphicFramePr>
          <p:nvPr>
            <p:ph type="clipArt" sz="half" idx="2"/>
          </p:nvPr>
        </p:nvGraphicFramePr>
        <p:xfrm>
          <a:off x="5148263" y="1600200"/>
          <a:ext cx="3095625" cy="434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2" imgW="1729105" imgH="3253105" progId="MS_ClipArt_Gallery.2">
                  <p:embed/>
                </p:oleObj>
              </mc:Choice>
              <mc:Fallback>
                <p:oleObj name="" r:id="rId2" imgW="1729105" imgH="3253105" progId="MS_ClipArt_Gallery.2">
                  <p:embed/>
                  <p:pic>
                    <p:nvPicPr>
                      <p:cNvPr id="0" name="Изображение 3075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148263" y="1600200"/>
                        <a:ext cx="3095625" cy="4349750"/>
                      </a:xfrm>
                      <a:prstGeom prst="rect">
                        <a:avLst/>
                      </a:prstGeom>
                      <a:ln w="38100"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221" name="звук2.wav">
            <a:hlinkClick r:id="" action="ppaction://media"/>
          </p:cNvPr>
          <p:cNvPicPr>
            <a:picLocks noRot="1"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5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33400" y="6248400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advTm="3000">
    <p:sndAc>
      <p:stSnd>
        <p:snd r:embed="rId7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,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"/>
                                        <p:tgtEl>
                                          <p:spTgt spid="9219">
                                            <p:txEl>
                                              <p:charRg st="0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9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49" end="1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"/>
                                        <p:tgtEl>
                                          <p:spTgt spid="9219">
                                            <p:txEl>
                                              <p:charRg st="49" end="1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19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100" end="15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9219">
                                            <p:txEl>
                                              <p:charRg st="100" end="15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79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charRg st="151" end="20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9219">
                                            <p:txEl>
                                              <p:charRg st="151" end="20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1"/>
                </p:tgtEl>
              </p:cMediaNode>
            </p:audio>
          </p:childTnLst>
        </p:cTn>
      </p:par>
    </p:tnLst>
    <p:bldLst>
      <p:bldP spid="9218" grpId="0" animBg="1"/>
      <p:bldP spid="9219" grpId="0" advAuto="100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66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2290" name="Заголовок 12289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sz="2400">
                <a:solidFill>
                  <a:srgbClr val="FF0000"/>
                </a:solidFill>
              </a:rPr>
              <a:t>Задание №1</a:t>
            </a:r>
            <a:r>
              <a:rPr sz="1800">
                <a:solidFill>
                  <a:srgbClr val="FF0000"/>
                </a:solidFill>
              </a:rPr>
              <a:t> </a:t>
            </a:r>
            <a:r>
              <a:rPr sz="2000" b="1">
                <a:solidFill>
                  <a:srgbClr val="0000CC"/>
                </a:solidFill>
              </a:rPr>
              <a:t>Выясните, в каком кружке верно записано число, нажмите букву, ему соответствующую. В результате получите слово, которое мы будем использовать в дальнейшем на уроках математики</a:t>
            </a:r>
            <a:endParaRPr sz="2000" b="1">
              <a:solidFill>
                <a:srgbClr val="0000CC"/>
              </a:solidFill>
            </a:endParaRPr>
          </a:p>
        </p:txBody>
      </p:sp>
      <p:sp>
        <p:nvSpPr>
          <p:cNvPr id="12291" name="Замещающий текст 12290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3838" cy="4525963"/>
          </a:xfrm>
          <a:ln/>
        </p:spPr>
        <p:txBody>
          <a:bodyPr/>
          <a:p>
            <a:pPr>
              <a:buNone/>
            </a:pPr>
            <a:endParaRPr sz="1800" b="1">
              <a:solidFill>
                <a:schemeClr val="accent1"/>
              </a:solidFill>
            </a:endParaRPr>
          </a:p>
          <a:p>
            <a:pPr>
              <a:buNone/>
            </a:pPr>
            <a:r>
              <a:rPr sz="1800" b="1">
                <a:solidFill>
                  <a:schemeClr val="accent1"/>
                </a:solidFill>
              </a:rPr>
              <a:t>1) Пять целых две десятых</a:t>
            </a:r>
            <a:endParaRPr sz="1800" b="1">
              <a:solidFill>
                <a:schemeClr val="accent1"/>
              </a:solidFill>
            </a:endParaRPr>
          </a:p>
          <a:p>
            <a:pPr>
              <a:buNone/>
            </a:pPr>
            <a:endParaRPr sz="1800" b="1">
              <a:solidFill>
                <a:srgbClr val="A50021"/>
              </a:solidFill>
            </a:endParaRPr>
          </a:p>
          <a:p>
            <a:pPr>
              <a:buNone/>
            </a:pPr>
            <a:r>
              <a:rPr sz="1800" b="1">
                <a:solidFill>
                  <a:srgbClr val="9900CC"/>
                </a:solidFill>
              </a:rPr>
              <a:t>2) Нуль целых восемь тысячных </a:t>
            </a:r>
            <a:endParaRPr sz="1800" b="1">
              <a:solidFill>
                <a:srgbClr val="9900CC"/>
              </a:solidFill>
            </a:endParaRPr>
          </a:p>
          <a:p>
            <a:pPr>
              <a:buNone/>
            </a:pPr>
            <a:endParaRPr sz="1800" b="1">
              <a:solidFill>
                <a:srgbClr val="9900CC"/>
              </a:solidFill>
            </a:endParaRPr>
          </a:p>
          <a:p>
            <a:pPr>
              <a:buNone/>
            </a:pPr>
            <a:r>
              <a:rPr sz="1800" b="1">
                <a:solidFill>
                  <a:srgbClr val="66CCFF"/>
                </a:solidFill>
              </a:rPr>
              <a:t>3) Три целых двадцать пять тысячных</a:t>
            </a:r>
            <a:endParaRPr sz="1800" b="1">
              <a:solidFill>
                <a:srgbClr val="66CCFF"/>
              </a:solidFill>
            </a:endParaRPr>
          </a:p>
          <a:p>
            <a:pPr>
              <a:buNone/>
            </a:pPr>
            <a:r>
              <a:rPr sz="1800" b="1">
                <a:solidFill>
                  <a:srgbClr val="FF0066"/>
                </a:solidFill>
              </a:rPr>
              <a:t>4) Шестнадцать целых пять сотых</a:t>
            </a:r>
            <a:endParaRPr sz="1800" b="1">
              <a:solidFill>
                <a:srgbClr val="FF0066"/>
              </a:solidFill>
            </a:endParaRPr>
          </a:p>
          <a:p>
            <a:pPr>
              <a:buNone/>
            </a:pPr>
            <a:endParaRPr sz="1800" b="1">
              <a:solidFill>
                <a:srgbClr val="FF0066"/>
              </a:solidFill>
            </a:endParaRPr>
          </a:p>
          <a:p>
            <a:pPr>
              <a:buNone/>
            </a:pPr>
            <a:r>
              <a:rPr sz="1800" b="1">
                <a:solidFill>
                  <a:srgbClr val="FF6600"/>
                </a:solidFill>
              </a:rPr>
              <a:t>5) Восемнадцать целых восемь сотых</a:t>
            </a:r>
            <a:endParaRPr sz="1800" b="1">
              <a:solidFill>
                <a:srgbClr val="FF6600"/>
              </a:solidFill>
            </a:endParaRPr>
          </a:p>
          <a:p>
            <a:pPr>
              <a:buNone/>
            </a:pPr>
            <a:r>
              <a:rPr sz="1800" b="1">
                <a:solidFill>
                  <a:srgbClr val="FFFF00"/>
                </a:solidFill>
              </a:rPr>
              <a:t>6) Пять целых пятнадцать десятитысячных</a:t>
            </a:r>
            <a:endParaRPr sz="1800" b="1">
              <a:solidFill>
                <a:srgbClr val="A50021"/>
              </a:solidFill>
            </a:endParaRPr>
          </a:p>
          <a:p>
            <a:pPr>
              <a:buNone/>
            </a:pPr>
            <a:r>
              <a:rPr sz="1800" b="1">
                <a:solidFill>
                  <a:srgbClr val="00FF00"/>
                </a:solidFill>
              </a:rPr>
              <a:t>7) Тридцать четыре целых сто пять тысячных</a:t>
            </a:r>
            <a:endParaRPr sz="1800" b="1">
              <a:solidFill>
                <a:srgbClr val="00FF00"/>
              </a:solidFill>
            </a:endParaRPr>
          </a:p>
          <a:p>
            <a:pPr/>
            <a:endParaRPr sz="1800" b="1">
              <a:solidFill>
                <a:srgbClr val="00FF00"/>
              </a:solidFill>
            </a:endParaRPr>
          </a:p>
          <a:p>
            <a:pPr/>
            <a:endParaRPr sz="1800" b="1">
              <a:solidFill>
                <a:srgbClr val="0000CC"/>
              </a:solidFill>
            </a:endParaRPr>
          </a:p>
        </p:txBody>
      </p:sp>
      <p:sp>
        <p:nvSpPr>
          <p:cNvPr id="12292" name="Овал 12291"/>
          <p:cNvSpPr/>
          <p:nvPr/>
        </p:nvSpPr>
        <p:spPr>
          <a:xfrm>
            <a:off x="4067175" y="1916113"/>
            <a:ext cx="647700" cy="6477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5,02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293" name="Овал 12292"/>
          <p:cNvSpPr/>
          <p:nvPr/>
        </p:nvSpPr>
        <p:spPr>
          <a:xfrm>
            <a:off x="7667625" y="1916113"/>
            <a:ext cx="720725" cy="6477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5,002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294" name="Овал 12293"/>
          <p:cNvSpPr/>
          <p:nvPr/>
        </p:nvSpPr>
        <p:spPr>
          <a:xfrm>
            <a:off x="5940425" y="1916113"/>
            <a:ext cx="647700" cy="6477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5,2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295" name="Прямоугольник 12294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4716463" y="1844675"/>
            <a:ext cx="3603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accent1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Т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chemeClr val="accent1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296" name="Прямоугольник 12295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6659563" y="1844675"/>
            <a:ext cx="3603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accent1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п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chemeClr val="accent1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297" name="Прямоугольник 12296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8459788" y="1844675"/>
            <a:ext cx="360362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accent1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к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chemeClr val="accent1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298" name="Овал 12297"/>
          <p:cNvSpPr/>
          <p:nvPr/>
        </p:nvSpPr>
        <p:spPr>
          <a:xfrm>
            <a:off x="4643438" y="2565400"/>
            <a:ext cx="720725" cy="647700"/>
          </a:xfrm>
          <a:prstGeom prst="ellipse">
            <a:avLst/>
          </a:prstGeom>
          <a:gradFill rotWithShape="1">
            <a:gsLst>
              <a:gs pos="0">
                <a:srgbClr val="C40839"/>
              </a:gs>
              <a:gs pos="100000">
                <a:srgbClr val="CC00FF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0,008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299" name="Овал 12298"/>
          <p:cNvSpPr/>
          <p:nvPr/>
        </p:nvSpPr>
        <p:spPr>
          <a:xfrm>
            <a:off x="6227763" y="2636838"/>
            <a:ext cx="720725" cy="647700"/>
          </a:xfrm>
          <a:prstGeom prst="ellipse">
            <a:avLst/>
          </a:prstGeom>
          <a:gradFill rotWithShape="1">
            <a:gsLst>
              <a:gs pos="0">
                <a:srgbClr val="C40839"/>
              </a:gs>
              <a:gs pos="100000">
                <a:srgbClr val="CC00FF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0,08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00" name="Овал 12299"/>
          <p:cNvSpPr/>
          <p:nvPr/>
        </p:nvSpPr>
        <p:spPr>
          <a:xfrm>
            <a:off x="7596188" y="2636838"/>
            <a:ext cx="720725" cy="647700"/>
          </a:xfrm>
          <a:prstGeom prst="ellipse">
            <a:avLst/>
          </a:prstGeom>
          <a:gradFill rotWithShape="1">
            <a:gsLst>
              <a:gs pos="0">
                <a:srgbClr val="C40839"/>
              </a:gs>
              <a:gs pos="100000">
                <a:srgbClr val="CC00FF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0,8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01" name="Прямоугольник 12300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5435600" y="2636838"/>
            <a:ext cx="360363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9900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р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9900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02" name="Прямоугольник 12301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7019925" y="2636838"/>
            <a:ext cx="2889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9900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Е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9900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03" name="Прямоугольник 12302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8388350" y="2636838"/>
            <a:ext cx="288925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9900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У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9900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04" name="Овал 12303"/>
          <p:cNvSpPr/>
          <p:nvPr/>
        </p:nvSpPr>
        <p:spPr>
          <a:xfrm>
            <a:off x="3995738" y="3213100"/>
            <a:ext cx="720725" cy="647700"/>
          </a:xfrm>
          <a:prstGeom prst="ellipse">
            <a:avLst/>
          </a:prstGeom>
          <a:gradFill rotWithShape="1">
            <a:gsLst>
              <a:gs pos="0">
                <a:srgbClr val="9999FF"/>
              </a:gs>
              <a:gs pos="100000">
                <a:srgbClr val="66CCFF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3,25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05" name="Овал 12304"/>
          <p:cNvSpPr/>
          <p:nvPr/>
        </p:nvSpPr>
        <p:spPr>
          <a:xfrm>
            <a:off x="5292725" y="3357563"/>
            <a:ext cx="720725" cy="647700"/>
          </a:xfrm>
          <a:prstGeom prst="ellipse">
            <a:avLst/>
          </a:prstGeom>
          <a:gradFill rotWithShape="1">
            <a:gsLst>
              <a:gs pos="0">
                <a:srgbClr val="9999FF"/>
              </a:gs>
              <a:gs pos="100000">
                <a:srgbClr val="66CCFF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30,25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06" name="Овал 12305"/>
          <p:cNvSpPr/>
          <p:nvPr/>
        </p:nvSpPr>
        <p:spPr>
          <a:xfrm>
            <a:off x="6948488" y="3357563"/>
            <a:ext cx="720725" cy="647700"/>
          </a:xfrm>
          <a:prstGeom prst="ellipse">
            <a:avLst/>
          </a:prstGeom>
          <a:gradFill rotWithShape="1">
            <a:gsLst>
              <a:gs pos="0">
                <a:srgbClr val="9999FF"/>
              </a:gs>
              <a:gs pos="100000">
                <a:srgbClr val="66CCFF"/>
              </a:gs>
            </a:gsLst>
            <a:lin ang="5400000" scaled="1"/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3,025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07" name="Прямоугольник 12306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4716463" y="3284538"/>
            <a:ext cx="2952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Д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08" name="Прямоугольник 12307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6011863" y="3357563"/>
            <a:ext cx="2571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В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09" name="Прямоугольник 12308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7667625" y="3357563"/>
            <a:ext cx="2095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о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10" name="Овал 12309"/>
          <p:cNvSpPr/>
          <p:nvPr/>
        </p:nvSpPr>
        <p:spPr>
          <a:xfrm>
            <a:off x="4427538" y="3933825"/>
            <a:ext cx="720725" cy="647700"/>
          </a:xfrm>
          <a:prstGeom prst="ellipse">
            <a:avLst/>
          </a:prstGeom>
          <a:solidFill>
            <a:srgbClr val="FF0066"/>
          </a:solidFill>
          <a:ln w="952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16,5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11" name="Овал 12310"/>
          <p:cNvSpPr/>
          <p:nvPr/>
        </p:nvSpPr>
        <p:spPr>
          <a:xfrm>
            <a:off x="4427538" y="3933825"/>
            <a:ext cx="720725" cy="647700"/>
          </a:xfrm>
          <a:prstGeom prst="ellipse">
            <a:avLst/>
          </a:prstGeom>
          <a:solidFill>
            <a:srgbClr val="FF0066"/>
          </a:solidFill>
          <a:ln w="952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16,5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12" name="Овал 12311"/>
          <p:cNvSpPr/>
          <p:nvPr/>
        </p:nvSpPr>
        <p:spPr>
          <a:xfrm>
            <a:off x="8027988" y="3860800"/>
            <a:ext cx="720725" cy="647700"/>
          </a:xfrm>
          <a:prstGeom prst="ellipse">
            <a:avLst/>
          </a:prstGeom>
          <a:solidFill>
            <a:srgbClr val="FF0066"/>
          </a:solidFill>
          <a:ln w="952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16,05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13" name="Овал 12312"/>
          <p:cNvSpPr/>
          <p:nvPr/>
        </p:nvSpPr>
        <p:spPr>
          <a:xfrm>
            <a:off x="6300788" y="4005263"/>
            <a:ext cx="792162" cy="647700"/>
          </a:xfrm>
          <a:prstGeom prst="ellipse">
            <a:avLst/>
          </a:prstGeom>
          <a:solidFill>
            <a:srgbClr val="FF0066"/>
          </a:solidFill>
          <a:ln w="9525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16,005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14" name="Прямоугольник 12313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7092950" y="4076700"/>
            <a:ext cx="2286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66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А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66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15" name="Прямоугольник 12314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5219700" y="4005263"/>
            <a:ext cx="1905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66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Е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66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16" name="Прямоугольник 12315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8748713" y="3933825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66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ц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66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17" name="Овал 12316"/>
          <p:cNvSpPr/>
          <p:nvPr/>
        </p:nvSpPr>
        <p:spPr>
          <a:xfrm>
            <a:off x="5651500" y="4652963"/>
            <a:ext cx="720725" cy="647700"/>
          </a:xfrm>
          <a:prstGeom prst="ellipse">
            <a:avLst/>
          </a:prstGeom>
          <a:solidFill>
            <a:srgbClr val="FF66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18,08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18" name="Овал 12317"/>
          <p:cNvSpPr/>
          <p:nvPr/>
        </p:nvSpPr>
        <p:spPr>
          <a:xfrm>
            <a:off x="7885113" y="4724400"/>
            <a:ext cx="720725" cy="647700"/>
          </a:xfrm>
          <a:prstGeom prst="ellipse">
            <a:avLst/>
          </a:prstGeom>
          <a:solidFill>
            <a:srgbClr val="FF66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18,8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19" name="Овал 12318"/>
          <p:cNvSpPr/>
          <p:nvPr/>
        </p:nvSpPr>
        <p:spPr>
          <a:xfrm>
            <a:off x="7596188" y="6021388"/>
            <a:ext cx="1009650" cy="6477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34,005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20" name="Овал 12319"/>
          <p:cNvSpPr/>
          <p:nvPr/>
        </p:nvSpPr>
        <p:spPr>
          <a:xfrm>
            <a:off x="5795963" y="6021388"/>
            <a:ext cx="1008062" cy="6477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34,105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21" name="Овал 12320"/>
          <p:cNvSpPr/>
          <p:nvPr/>
        </p:nvSpPr>
        <p:spPr>
          <a:xfrm>
            <a:off x="3492500" y="5300663"/>
            <a:ext cx="936625" cy="649287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5,0015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22" name="Овал 12321"/>
          <p:cNvSpPr/>
          <p:nvPr/>
        </p:nvSpPr>
        <p:spPr>
          <a:xfrm>
            <a:off x="3924300" y="4581525"/>
            <a:ext cx="863600" cy="719138"/>
          </a:xfrm>
          <a:prstGeom prst="ellipse">
            <a:avLst/>
          </a:prstGeom>
          <a:solidFill>
            <a:srgbClr val="FF66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18,008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23" name="Овал 12322"/>
          <p:cNvSpPr/>
          <p:nvPr/>
        </p:nvSpPr>
        <p:spPr>
          <a:xfrm>
            <a:off x="4067175" y="6092825"/>
            <a:ext cx="1152525" cy="576263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34,0105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24" name="Овал 12323"/>
          <p:cNvSpPr/>
          <p:nvPr/>
        </p:nvSpPr>
        <p:spPr>
          <a:xfrm>
            <a:off x="6372225" y="5300663"/>
            <a:ext cx="1081088" cy="649287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5,00015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25" name="Овал 12324"/>
          <p:cNvSpPr/>
          <p:nvPr/>
        </p:nvSpPr>
        <p:spPr>
          <a:xfrm>
            <a:off x="4932363" y="5373688"/>
            <a:ext cx="1008062" cy="649287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lIns="90000" tIns="46800" rIns="90000" bIns="46800" anchor="ctr"/>
          <a:p>
            <a:pPr algn="ctr"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5,015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2326" name="Прямоугольник 12325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5292725" y="6092825"/>
            <a:ext cx="2571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В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27" name="Прямоугольник 12326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6804025" y="6092825"/>
            <a:ext cx="2571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т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28" name="Прямоугольник 12327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8677275" y="6092825"/>
            <a:ext cx="3238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М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29" name="Прямоугольник 12328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4427538" y="5300663"/>
            <a:ext cx="2286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А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30" name="Прямоугольник 12329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5940425" y="5373688"/>
            <a:ext cx="2095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У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31" name="Прямоугольник 12330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7451725" y="5373688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FF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н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FF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32" name="Прямоугольник 12331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4787900" y="4652963"/>
            <a:ext cx="3810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66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Ш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66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33" name="Прямоугольник 12332">
            <a:hlinkClick r:id="" action="ppaction://noaction">
              <a:snd r:embed="rId2" name="applause.wav"/>
            </a:hlinkClick>
          </p:cNvPr>
          <p:cNvSpPr/>
          <p:nvPr/>
        </p:nvSpPr>
        <p:spPr>
          <a:xfrm>
            <a:off x="6372225" y="4652963"/>
            <a:ext cx="2476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66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е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66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2334" name="Прямоугольник 12333">
            <a:hlinkClick r:id="" action="ppaction://noaction">
              <a:snd r:embed="rId1" name="drumroll.wav"/>
            </a:hlinkClick>
          </p:cNvPr>
          <p:cNvSpPr/>
          <p:nvPr/>
        </p:nvSpPr>
        <p:spPr>
          <a:xfrm>
            <a:off x="8604250" y="4724400"/>
            <a:ext cx="2571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66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В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FF66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338" name="Прямоугольник 14337"/>
          <p:cNvSpPr/>
          <p:nvPr/>
        </p:nvSpPr>
        <p:spPr>
          <a:xfrm>
            <a:off x="179388" y="908050"/>
            <a:ext cx="8713787" cy="1150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Проверь! Ответ: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4339" name="Прямоугольник 14338"/>
          <p:cNvSpPr/>
          <p:nvPr/>
        </p:nvSpPr>
        <p:spPr>
          <a:xfrm>
            <a:off x="179388" y="2060575"/>
            <a:ext cx="8281987" cy="43926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ru-RU" altLang="en-US" sz="3600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Impact" panose="020B0806030902050204" charset="0"/>
                <a:ea typeface="Impact" panose="020B0806030902050204" charset="0"/>
              </a:rPr>
              <a:t>процент</a:t>
            </a:r>
            <a:endParaRPr lang="ru-RU" altLang="en-US" sz="3600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Impact" panose="020B0806030902050204" charset="0"/>
              <a:ea typeface="Impact" panose="020B0806030902050204" charset="0"/>
            </a:endParaRPr>
          </a:p>
        </p:txBody>
      </p:sp>
      <p:pic>
        <p:nvPicPr>
          <p:cNvPr id="14340" name="Изображение 14339" descr="j03567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0425" y="4527550"/>
            <a:ext cx="2520950" cy="214153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FFFF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16386" name="Заголовок 16385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sz="2800" b="1">
                <a:solidFill>
                  <a:srgbClr val="CC3300"/>
                </a:solidFill>
              </a:rPr>
              <a:t>Задание №4</a:t>
            </a:r>
            <a:br>
              <a:rPr sz="2800" b="1">
                <a:solidFill>
                  <a:srgbClr val="CC3300"/>
                </a:solidFill>
              </a:rPr>
            </a:br>
            <a:r>
              <a:rPr sz="2800" b="1">
                <a:solidFill>
                  <a:srgbClr val="CC3300"/>
                </a:solidFill>
              </a:rPr>
              <a:t>Переведите десятичные дроби в обыкновенные. Вы узнаете, кто впервые ввел понятие «процент»</a:t>
            </a:r>
            <a:endParaRPr sz="1800" b="1">
              <a:solidFill>
                <a:srgbClr val="CC3300"/>
              </a:solidFill>
            </a:endParaRPr>
          </a:p>
        </p:txBody>
      </p:sp>
      <p:sp>
        <p:nvSpPr>
          <p:cNvPr id="16387" name="Замещающий текст 16386"/>
          <p:cNvSpPr>
            <a:spLocks noGrp="1"/>
          </p:cNvSpPr>
          <p:nvPr>
            <p:ph type="body" idx="1"/>
          </p:nvPr>
        </p:nvSpPr>
        <p:spPr>
          <a:xfrm>
            <a:off x="179388" y="1989138"/>
            <a:ext cx="7772400" cy="4114800"/>
          </a:xfrm>
          <a:ln/>
        </p:spPr>
        <p:txBody>
          <a:bodyPr/>
          <a:p>
            <a:pPr marL="609600" indent="-609600">
              <a:lnSpc>
                <a:spcPct val="80000"/>
              </a:lnSpc>
              <a:buNone/>
            </a:pPr>
            <a:r>
              <a:rPr sz="2000" b="1">
                <a:solidFill>
                  <a:srgbClr val="006600"/>
                </a:solidFill>
              </a:rPr>
              <a:t>1)  1/4=</a:t>
            </a:r>
            <a:endParaRPr sz="2000" b="1">
              <a:solidFill>
                <a:srgbClr val="00660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endParaRPr sz="2000" b="1">
              <a:solidFill>
                <a:srgbClr val="FF660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sz="2000" b="1">
                <a:solidFill>
                  <a:srgbClr val="FF6600"/>
                </a:solidFill>
              </a:rPr>
              <a:t>2) 3/4=</a:t>
            </a:r>
            <a:endParaRPr sz="2000" b="1">
              <a:solidFill>
                <a:srgbClr val="FF660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endParaRPr sz="2000" b="1">
              <a:solidFill>
                <a:srgbClr val="0000FF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sz="2000" b="1">
                <a:solidFill>
                  <a:srgbClr val="0000FF"/>
                </a:solidFill>
              </a:rPr>
              <a:t>3) 1/5=</a:t>
            </a:r>
            <a:endParaRPr sz="2000"/>
          </a:p>
          <a:p>
            <a:pPr marL="609600" indent="-609600">
              <a:lnSpc>
                <a:spcPct val="80000"/>
              </a:lnSpc>
              <a:buNone/>
            </a:pPr>
            <a:endParaRPr sz="2000" b="1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sz="2000" b="1">
                <a:solidFill>
                  <a:srgbClr val="FF0000"/>
                </a:solidFill>
              </a:rPr>
              <a:t>4) 4/25=</a:t>
            </a:r>
            <a:endParaRPr sz="2000" b="1">
              <a:solidFill>
                <a:srgbClr val="FF000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endParaRPr sz="2000" b="1">
              <a:solidFill>
                <a:srgbClr val="00FF0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sz="2000" b="1">
                <a:solidFill>
                  <a:srgbClr val="00FF00"/>
                </a:solidFill>
              </a:rPr>
              <a:t>5) 2/25=</a:t>
            </a:r>
            <a:endParaRPr sz="2000" b="1">
              <a:solidFill>
                <a:srgbClr val="00FF0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endParaRPr sz="2000" b="1">
              <a:solidFill>
                <a:srgbClr val="CC330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sz="2000" b="1">
                <a:solidFill>
                  <a:srgbClr val="CC3300"/>
                </a:solidFill>
              </a:rPr>
              <a:t>6)10/25=</a:t>
            </a:r>
            <a:endParaRPr sz="2000" b="1">
              <a:solidFill>
                <a:srgbClr val="CC3300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endParaRPr sz="2000" b="1">
              <a:solidFill>
                <a:srgbClr val="FF0066"/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sz="2000" b="1">
                <a:solidFill>
                  <a:srgbClr val="FF0066"/>
                </a:solidFill>
              </a:rPr>
              <a:t>7) 12/25=</a:t>
            </a:r>
            <a:endParaRPr sz="2000" b="1">
              <a:solidFill>
                <a:srgbClr val="FF0066"/>
              </a:solidFill>
            </a:endParaRPr>
          </a:p>
        </p:txBody>
      </p:sp>
      <p:sp>
        <p:nvSpPr>
          <p:cNvPr id="16388" name="Cloud"/>
          <p:cNvSpPr>
            <a:spLocks noChangeAspect="1" noEditPoints="1"/>
          </p:cNvSpPr>
          <p:nvPr/>
        </p:nvSpPr>
        <p:spPr>
          <a:xfrm>
            <a:off x="1835150" y="1916113"/>
            <a:ext cx="1223963" cy="627062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0066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0,025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389" name="Cloud"/>
          <p:cNvSpPr>
            <a:spLocks noChangeAspect="1" noEditPoints="1"/>
          </p:cNvSpPr>
          <p:nvPr/>
        </p:nvSpPr>
        <p:spPr>
          <a:xfrm>
            <a:off x="1835150" y="5445125"/>
            <a:ext cx="1008063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FF0066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0,48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390" name="Cloud"/>
          <p:cNvSpPr>
            <a:spLocks noChangeAspect="1" noEditPoints="1"/>
          </p:cNvSpPr>
          <p:nvPr/>
        </p:nvSpPr>
        <p:spPr>
          <a:xfrm>
            <a:off x="3203575" y="2349500"/>
            <a:ext cx="936625" cy="627063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FF66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3,4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6391" name="Cloud"/>
          <p:cNvSpPr>
            <a:spLocks noChangeAspect="1" noEditPoints="1"/>
          </p:cNvSpPr>
          <p:nvPr/>
        </p:nvSpPr>
        <p:spPr>
          <a:xfrm>
            <a:off x="2771775" y="3573463"/>
            <a:ext cx="1295400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4,25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6392" name="Cloud"/>
          <p:cNvSpPr>
            <a:spLocks noChangeAspect="1" noEditPoints="1"/>
          </p:cNvSpPr>
          <p:nvPr/>
        </p:nvSpPr>
        <p:spPr>
          <a:xfrm>
            <a:off x="1979613" y="4292600"/>
            <a:ext cx="1079500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0,08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393" name="Cloud"/>
          <p:cNvSpPr>
            <a:spLocks noChangeAspect="1" noEditPoints="1"/>
          </p:cNvSpPr>
          <p:nvPr/>
        </p:nvSpPr>
        <p:spPr>
          <a:xfrm>
            <a:off x="2051050" y="2997200"/>
            <a:ext cx="1152525" cy="628650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0000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0,902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394" name="Cloud"/>
          <p:cNvSpPr>
            <a:spLocks noChangeAspect="1" noEditPoints="1"/>
          </p:cNvSpPr>
          <p:nvPr/>
        </p:nvSpPr>
        <p:spPr>
          <a:xfrm>
            <a:off x="2916238" y="4868863"/>
            <a:ext cx="1150937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CC33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10,25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395" name="Cloud"/>
          <p:cNvSpPr>
            <a:spLocks noChangeAspect="1" noEditPoints="1"/>
          </p:cNvSpPr>
          <p:nvPr/>
        </p:nvSpPr>
        <p:spPr>
          <a:xfrm>
            <a:off x="5435600" y="2492375"/>
            <a:ext cx="1079500" cy="623888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FF66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>
                <a:latin typeface="Times New Roman" panose="02020603050405020304" pitchFamily="18" charset="0"/>
              </a:rPr>
              <a:t>0,75</a:t>
            </a:r>
            <a:endParaRPr>
              <a:latin typeface="Times New Roman" panose="02020603050405020304" pitchFamily="18" charset="0"/>
            </a:endParaRPr>
          </a:p>
        </p:txBody>
      </p:sp>
      <p:sp>
        <p:nvSpPr>
          <p:cNvPr id="16396" name="Cloud"/>
          <p:cNvSpPr>
            <a:spLocks noChangeAspect="1" noEditPoints="1"/>
          </p:cNvSpPr>
          <p:nvPr/>
        </p:nvSpPr>
        <p:spPr>
          <a:xfrm>
            <a:off x="7667625" y="2420938"/>
            <a:ext cx="1154113" cy="627062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FF66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0,075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397" name="Cloud"/>
          <p:cNvSpPr>
            <a:spLocks noChangeAspect="1" noEditPoints="1"/>
          </p:cNvSpPr>
          <p:nvPr/>
        </p:nvSpPr>
        <p:spPr>
          <a:xfrm>
            <a:off x="4716463" y="1916113"/>
            <a:ext cx="935037" cy="627062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0066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1,4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398" name="Cloud"/>
          <p:cNvSpPr>
            <a:spLocks noChangeAspect="1" noEditPoints="1"/>
          </p:cNvSpPr>
          <p:nvPr/>
        </p:nvSpPr>
        <p:spPr>
          <a:xfrm>
            <a:off x="6948488" y="1916113"/>
            <a:ext cx="935037" cy="627062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0066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0,25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399" name="Cloud"/>
          <p:cNvSpPr>
            <a:spLocks noChangeAspect="1" noEditPoints="1"/>
          </p:cNvSpPr>
          <p:nvPr/>
        </p:nvSpPr>
        <p:spPr>
          <a:xfrm>
            <a:off x="4500563" y="2997200"/>
            <a:ext cx="936625" cy="628650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0000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9,2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6400" name="Cloud"/>
          <p:cNvSpPr>
            <a:spLocks noChangeAspect="1" noEditPoints="1"/>
          </p:cNvSpPr>
          <p:nvPr/>
        </p:nvSpPr>
        <p:spPr>
          <a:xfrm>
            <a:off x="6516688" y="2924175"/>
            <a:ext cx="936625" cy="628650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0000FF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0,2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401" name="Cloud"/>
          <p:cNvSpPr>
            <a:spLocks noChangeAspect="1" noEditPoints="1"/>
          </p:cNvSpPr>
          <p:nvPr/>
        </p:nvSpPr>
        <p:spPr>
          <a:xfrm>
            <a:off x="5795963" y="3573463"/>
            <a:ext cx="1008062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0,16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402" name="Cloud"/>
          <p:cNvSpPr>
            <a:spLocks noChangeAspect="1" noEditPoints="1"/>
          </p:cNvSpPr>
          <p:nvPr/>
        </p:nvSpPr>
        <p:spPr>
          <a:xfrm>
            <a:off x="7956550" y="3500438"/>
            <a:ext cx="1008063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0,68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403" name="Cloud"/>
          <p:cNvSpPr>
            <a:spLocks noChangeAspect="1" noEditPoints="1"/>
          </p:cNvSpPr>
          <p:nvPr/>
        </p:nvSpPr>
        <p:spPr>
          <a:xfrm>
            <a:off x="4572000" y="4292600"/>
            <a:ext cx="1079500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0,8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404" name="Cloud"/>
          <p:cNvSpPr>
            <a:spLocks noChangeAspect="1" noEditPoints="1"/>
          </p:cNvSpPr>
          <p:nvPr/>
        </p:nvSpPr>
        <p:spPr>
          <a:xfrm>
            <a:off x="6804025" y="4292600"/>
            <a:ext cx="1296988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4,25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6405" name="Cloud"/>
          <p:cNvSpPr>
            <a:spLocks noChangeAspect="1" noEditPoints="1"/>
          </p:cNvSpPr>
          <p:nvPr/>
        </p:nvSpPr>
        <p:spPr>
          <a:xfrm>
            <a:off x="5580063" y="4868863"/>
            <a:ext cx="1079500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CC33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0,4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406" name="Cloud"/>
          <p:cNvSpPr>
            <a:spLocks noChangeAspect="1" noEditPoints="1"/>
          </p:cNvSpPr>
          <p:nvPr/>
        </p:nvSpPr>
        <p:spPr>
          <a:xfrm>
            <a:off x="7885113" y="4868863"/>
            <a:ext cx="1008062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CC3300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0,04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407" name="Cloud"/>
          <p:cNvSpPr>
            <a:spLocks noChangeAspect="1" noEditPoints="1"/>
          </p:cNvSpPr>
          <p:nvPr/>
        </p:nvSpPr>
        <p:spPr>
          <a:xfrm>
            <a:off x="3995738" y="5516563"/>
            <a:ext cx="1296987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FF0066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400">
                <a:latin typeface="Times New Roman" panose="02020603050405020304" pitchFamily="18" charset="0"/>
              </a:rPr>
              <a:t>0,048</a:t>
            </a:r>
            <a:endParaRPr sz="2400">
              <a:latin typeface="Times New Roman" panose="02020603050405020304" pitchFamily="18" charset="0"/>
            </a:endParaRPr>
          </a:p>
        </p:txBody>
      </p:sp>
      <p:sp>
        <p:nvSpPr>
          <p:cNvPr id="16408" name="Cloud"/>
          <p:cNvSpPr>
            <a:spLocks noChangeAspect="1" noEditPoints="1"/>
          </p:cNvSpPr>
          <p:nvPr/>
        </p:nvSpPr>
        <p:spPr>
          <a:xfrm>
            <a:off x="6443663" y="5516563"/>
            <a:ext cx="1296987" cy="676275"/>
          </a:xfrm>
          <a:custGeom>
            <a:avLst/>
            <a:gdLst>
              <a:gd name="txL" fmla="*/ 2977 w 21600"/>
              <a:gd name="txT" fmla="*/ 3262 h 21600"/>
              <a:gd name="txR" fmla="*/ 17087 w 21600"/>
              <a:gd name="txB" fmla="*/ 17337 h 21600"/>
            </a:gdLst>
            <a:ahLst/>
            <a:cxnLst>
              <a:cxn ang="0">
                <a:pos x="67" y="10800"/>
              </a:cxn>
              <a:cxn ang="0">
                <a:pos x="10800" y="21577"/>
              </a:cxn>
              <a:cxn ang="0">
                <a:pos x="21582" y="10800"/>
              </a:cxn>
              <a:cxn ang="0">
                <a:pos x="10800" y="1235"/>
              </a:cxn>
            </a:cxnLst>
            <a:rect l="txL" t="txT" r="txR" b="txB"/>
            <a:pathLst>
              <a:path w="21600" h="21600">
                <a:moveTo>
                  <a:pt x="1950" y="7185"/>
                </a:moveTo>
                <a:arcTo wR="2173" hR="2973" stAng="-5658044" swAng="-9152479"/>
                <a:arcTo wR="2180" hR="2959" stAng="-7692391" swAng="-8804134"/>
                <a:arcTo wR="3860" hR="5272" stAng="-13083100" swAng="-4542201"/>
                <a:arcTo wR="3376" hR="4608" stAng="-13342886" swAng="-6909565"/>
                <a:arcTo wR="2893" hR="3934" stAng="-14721123" swAng="-6840787"/>
                <a:arcTo wR="3388" hR="4610" stAng="-16560266" swAng="-7815448"/>
                <a:arcTo wR="2667" hR="3637" stAng="-19780702" swAng="-6541267"/>
                <a:arcTo wR="2429" hR="3298" stAng="-823813" swAng="-7035291"/>
                <a:arcTo wR="2183" hR="2973" stAng="-2764122" swAng="-5984549"/>
                <a:arcTo wR="2667" hR="3634" stAng="-3248686" swAng="-5397590"/>
                <a:arcTo wR="3377" hR="4595" stAng="-4002053" swAng="-7427288"/>
                <a:close/>
              </a:path>
              <a:path w="21600" h="21600" fill="none">
                <a:moveTo>
                  <a:pt x="1080" y="12690"/>
                </a:moveTo>
                <a:arcTo wR="2173" hR="2973" stAng="-14810523" swAng="-1585507"/>
              </a:path>
              <a:path w="21600" h="21600" fill="none">
                <a:moveTo>
                  <a:pt x="2910" y="17640"/>
                </a:moveTo>
                <a:arcTo wR="2180" hR="2959" stAng="-16496524" swAng="-686848"/>
              </a:path>
              <a:path w="21600" h="21600" fill="none">
                <a:moveTo>
                  <a:pt x="7905" y="18675"/>
                </a:moveTo>
                <a:arcTo wR="3376" hR="4608" stAng="-12498111" swAng="-844775"/>
              </a:path>
              <a:path w="21600" h="21600" fill="none">
                <a:moveTo>
                  <a:pt x="14280" y="18330"/>
                </a:moveTo>
                <a:arcTo wR="3376" hR="4608" stAng="-20252451" swAng="-959849"/>
              </a:path>
              <a:path w="21600" h="21600" fill="none">
                <a:moveTo>
                  <a:pt x="18690" y="15045"/>
                </a:moveTo>
                <a:arcTo wR="2893" hR="3934" stAng="-21561910" swAng="-4255046"/>
              </a:path>
              <a:path w="21600" h="21600" fill="none">
                <a:moveTo>
                  <a:pt x="20175" y="9015"/>
                </a:moveTo>
                <a:arcTo wR="2667" hR="3637" stAng="-18115995" swAng="-1664706"/>
              </a:path>
              <a:path w="21600" h="21600" fill="none">
                <a:moveTo>
                  <a:pt x="19200" y="3345"/>
                </a:moveTo>
                <a:arcTo wR="2429" hR="3298" stAng="-21532436" swAng="-891377"/>
              </a:path>
              <a:path w="21600" h="21600" fill="none">
                <a:moveTo>
                  <a:pt x="14910" y="1170"/>
                </a:moveTo>
                <a:arcTo wR="2429" hR="3298" stAng="-7859104" swAng="-1092014"/>
              </a:path>
              <a:path w="21600" h="21600" fill="none">
                <a:moveTo>
                  <a:pt x="11250" y="1665"/>
                </a:moveTo>
                <a:arcTo wR="2183" hR="2973" stAng="-8748671" swAng="-1061506"/>
              </a:path>
              <a:path w="21600" h="21600" fill="none">
                <a:moveTo>
                  <a:pt x="7650" y="3270"/>
                </a:moveTo>
                <a:arcTo wR="3377" hR="4595" stAng="-3262911" swAng="-739142"/>
              </a:path>
              <a:path w="21600" h="21600" fill="none">
                <a:moveTo>
                  <a:pt x="1950" y="7185"/>
                </a:moveTo>
                <a:arcTo wR="3377" hR="4595" stAng="-11429341" swAng="-711586"/>
              </a:path>
            </a:pathLst>
          </a:custGeom>
          <a:solidFill>
            <a:srgbClr val="FF0066"/>
          </a:solidFill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  <a:effectLst>
            <a:outerShdw dist="107763" dir="2699999" algn="ctr" rotWithShape="0">
              <a:srgbClr val="808080"/>
            </a:outerShdw>
          </a:effectLst>
        </p:spPr>
        <p:txBody>
          <a:bodyPr/>
          <a:p>
            <a:pPr>
              <a:buClr>
                <a:schemeClr val="bg1"/>
              </a:buClr>
            </a:pPr>
            <a:r>
              <a:rPr sz="2000">
                <a:latin typeface="Times New Roman" panose="02020603050405020304" pitchFamily="18" charset="0"/>
              </a:rPr>
              <a:t>12,25</a:t>
            </a:r>
            <a:endParaRPr sz="2000">
              <a:latin typeface="Times New Roman" panose="02020603050405020304" pitchFamily="18" charset="0"/>
            </a:endParaRPr>
          </a:p>
        </p:txBody>
      </p:sp>
      <p:sp>
        <p:nvSpPr>
          <p:cNvPr id="16409" name="Прямоугольник 16408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7667625" y="1628775"/>
            <a:ext cx="431800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р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0" name="Прямоугольник 16409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6300788" y="2276475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и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1" name="Прямоугольник 16410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7308850" y="2852738"/>
            <a:ext cx="503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м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2" name="Прямоугольник 16411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5580063" y="1773238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А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3" name="Прямоугольник 1641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2771775" y="1844675"/>
            <a:ext cx="503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к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4" name="Прямоугольник 16413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3995738" y="2349500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Н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5" name="Прямоугольник 1641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8640763" y="3429000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Ю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6" name="Прямоугольник 16415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2987675" y="2924175"/>
            <a:ext cx="503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Ц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7" name="Прямоугольник 16416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5148263" y="3141663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Ы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8" name="Прямоугольник 16417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6588125" y="3573463"/>
            <a:ext cx="503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л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19" name="Прямоугольник 16418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5435600" y="4076700"/>
            <a:ext cx="503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Т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0" name="Прямоугольник 16419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7885113" y="4149725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р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1" name="Прямоугольник 16420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8640763" y="4868863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С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2" name="Прямоугольник 16421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7740650" y="5661025"/>
            <a:ext cx="503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В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3" name="Прямоугольник 16422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3779838" y="3573463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З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4" name="Прямоугольник 16423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2843213" y="4149725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я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5" name="Прямоугольник 16424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4067175" y="4652963"/>
            <a:ext cx="503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я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6" name="Прямоугольник 16425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2771775" y="5589588"/>
            <a:ext cx="503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е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7" name="Прямоугольник 16426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8640763" y="2349500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Г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8" name="Прямоугольник 16427">
            <a:hlinkClick r:id="" action="ppaction://noaction">
              <a:snd r:embed="rId2" name="drumroll.wav"/>
            </a:hlinkClick>
          </p:cNvPr>
          <p:cNvSpPr/>
          <p:nvPr/>
        </p:nvSpPr>
        <p:spPr>
          <a:xfrm>
            <a:off x="5219700" y="5300663"/>
            <a:ext cx="503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Ч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6429" name="Прямоугольник 16428">
            <a:hlinkClick r:id="" action="ppaction://noaction">
              <a:snd r:embed="rId1" name="applause.wav"/>
            </a:hlinkClick>
          </p:cNvPr>
          <p:cNvSpPr/>
          <p:nvPr/>
        </p:nvSpPr>
        <p:spPr>
          <a:xfrm>
            <a:off x="6516688" y="4868863"/>
            <a:ext cx="503237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>
                <a:ln w="9525" cap="flat" cmpd="sng">
                  <a:solidFill>
                    <a:srgbClr val="CC99FF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  <a:tileRect/>
                </a:gradFill>
                <a:effectLst>
                  <a:outerShdw dist="53882" dir="2699999" algn="ctr" rotWithShape="0">
                    <a:srgbClr val="9999FF">
                      <a:alpha val="80000"/>
                    </a:srgbClr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н</a:t>
            </a:r>
            <a:endParaRPr lang="ru-RU" altLang="en-US" sz="3600">
              <a:ln w="9525" cap="flat" cmpd="sng">
                <a:solidFill>
                  <a:srgbClr val="CC99FF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  <a:tileRect/>
              </a:gradFill>
              <a:effectLst>
                <a:outerShdw dist="53882" dir="2699999" algn="ctr" rotWithShape="0">
                  <a:srgbClr val="9999FF">
                    <a:alpha val="80000"/>
                  </a:srgbClr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</p:spTree>
  </p:cSld>
  <p:clrMapOvr>
    <a:masterClrMapping/>
  </p:clrMapOvr>
  <p:transition spd="slow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7" name="Picture 5" descr="image02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4" name="Прямоугольник 18433"/>
          <p:cNvSpPr/>
          <p:nvPr/>
        </p:nvSpPr>
        <p:spPr>
          <a:xfrm>
            <a:off x="611188" y="476250"/>
            <a:ext cx="8388350" cy="3097213"/>
          </a:xfrm>
          <a:prstGeom prst="rect">
            <a:avLst/>
          </a:prstGeom>
        </p:spPr>
        <p:txBody>
          <a:bodyPr wrap="none" fromWordArt="1">
            <a:prstTxWarp prst="textArchUpPour">
              <a:avLst>
                <a:gd name="adj1" fmla="val 10800000"/>
                <a:gd name="adj2" fmla="val 50000"/>
              </a:avLst>
            </a:prstTxWarp>
            <a:normAutofit/>
          </a:bodyPr>
          <a:p>
            <a:pPr algn="ctr"/>
            <a:r>
              <a:rPr lang="ru-RU" altLang="en-US" sz="3600">
                <a:ln w="19050" cap="flat" cmpd="sng">
                  <a:solidFill>
                    <a:srgbClr val="99CCFF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Impact" panose="020B0806030902050204" charset="0"/>
                <a:ea typeface="Impact" panose="020B0806030902050204" charset="0"/>
              </a:rPr>
              <a:t>Проверь! Ответ:</a:t>
            </a:r>
            <a:endParaRPr lang="ru-RU" altLang="en-US" sz="3600">
              <a:ln w="19050" cap="flat" cmpd="sng">
                <a:solidFill>
                  <a:srgbClr val="99CCFF"/>
                </a:solidFill>
                <a:prstDash val="solid"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Impact" panose="020B0806030902050204" charset="0"/>
              <a:ea typeface="Impact" panose="020B0806030902050204" charset="0"/>
            </a:endParaRPr>
          </a:p>
        </p:txBody>
      </p:sp>
      <p:sp>
        <p:nvSpPr>
          <p:cNvPr id="18439" name="Прямоугольник 18438"/>
          <p:cNvSpPr/>
          <p:nvPr/>
        </p:nvSpPr>
        <p:spPr>
          <a:xfrm>
            <a:off x="1619250" y="3168650"/>
            <a:ext cx="6408738" cy="256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/>
            <a:r>
              <a:rPr lang="ru-RU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0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  <a:gs pos="100000">
                      <a:srgbClr val="A603A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Римляне</a:t>
            </a:r>
            <a:endParaRPr lang="ru-RU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0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  <a:gs pos="100000">
                    <a:srgbClr val="A603A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80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1508" name="Заголовок 21507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sz="5400" b="1">
                <a:solidFill>
                  <a:srgbClr val="FF66FF"/>
                </a:solidFill>
                <a:latin typeface="Brush Script MT" pitchFamily="66" charset="0"/>
              </a:rPr>
              <a:t>Из истории математики</a:t>
            </a:r>
            <a:endParaRPr sz="5400" b="1">
              <a:solidFill>
                <a:srgbClr val="FF66FF"/>
              </a:solidFill>
              <a:latin typeface="Brush Script MT" pitchFamily="66" charset="0"/>
            </a:endParaRPr>
          </a:p>
        </p:txBody>
      </p:sp>
      <p:sp>
        <p:nvSpPr>
          <p:cNvPr id="21510" name="Замещающий текст 21509"/>
          <p:cNvSpPr>
            <a:spLocks noGrp="1"/>
          </p:cNvSpPr>
          <p:nvPr>
            <p:ph type="body" sz="half" idx="2"/>
          </p:nvPr>
        </p:nvSpPr>
        <p:spPr>
          <a:xfrm>
            <a:off x="2843213" y="1600200"/>
            <a:ext cx="5843587" cy="4525963"/>
          </a:xfrm>
          <a:ln/>
        </p:spPr>
        <p:txBody>
          <a:bodyPr/>
          <a:p>
            <a:pPr>
              <a:lnSpc>
                <a:spcPct val="90000"/>
              </a:lnSpc>
            </a:pPr>
            <a:r>
              <a:rPr sz="2000" err="1">
                <a:solidFill>
                  <a:schemeClr val="accent2"/>
                </a:solidFill>
              </a:rPr>
              <a:t>В Древнем риме была интересная система дробей. Она основывалась на делении на 12 долей единицы веса, которая называлась асс. Двенадцатую долю асса называли унцией. А путь, время и другие величины сравнивали с наглядной вещью- весом. В ходу были такие названия : «семис»-половина асса, «сектанс» - шестая доля, «семиунция»- полунции и тд</a:t>
            </a:r>
            <a:r>
              <a:rPr sz="2000">
                <a:solidFill>
                  <a:schemeClr val="accent2"/>
                </a:solidFill>
              </a:rPr>
              <a:t>. Чтобы работать с дробями, нужно было помнить таблицу сложения, умножения. Для облегчения работы составляли специальные таблицы, некоторые из которых дошли до нас.</a:t>
            </a:r>
            <a:endParaRPr sz="2000">
              <a:solidFill>
                <a:schemeClr val="accent2"/>
              </a:solidFill>
            </a:endParaRPr>
          </a:p>
        </p:txBody>
      </p:sp>
      <p:pic>
        <p:nvPicPr>
          <p:cNvPr id="21511" name="Замещающее содержимое 21510" descr="an6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0825" y="1700213"/>
            <a:ext cx="2592388" cy="4321175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3561" name="Заголовок 23560"/>
          <p:cNvSpPr>
            <a:spLocks noGrp="1"/>
          </p:cNvSpPr>
          <p:nvPr>
            <p:ph type="title"/>
          </p:nvPr>
        </p:nvSpPr>
        <p:spPr>
          <a:ln/>
        </p:spPr>
        <p:txBody>
          <a:bodyPr anchor="ctr"/>
          <a:p>
            <a:r>
              <a:rPr b="1">
                <a:solidFill>
                  <a:srgbClr val="FF66FF"/>
                </a:solidFill>
              </a:rPr>
              <a:t>Из истории математики</a:t>
            </a:r>
            <a:endParaRPr b="1">
              <a:solidFill>
                <a:srgbClr val="FF66FF"/>
              </a:solidFill>
            </a:endParaRPr>
          </a:p>
        </p:txBody>
      </p:sp>
      <p:sp>
        <p:nvSpPr>
          <p:cNvPr id="23562" name="Замещающее место для изображения из Интернета 23561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  <a:ln/>
        </p:spPr>
      </p:sp>
      <p:sp>
        <p:nvSpPr>
          <p:cNvPr id="23563" name="Замещающий текст 23562"/>
          <p:cNvSpPr>
            <a:spLocks noGrp="1"/>
          </p:cNvSpPr>
          <p:nvPr>
            <p:ph type="body" sz="half" idx="2"/>
          </p:nvPr>
        </p:nvSpPr>
        <p:spPr>
          <a:xfrm>
            <a:off x="2771775" y="1600200"/>
            <a:ext cx="5915025" cy="4525963"/>
          </a:xfrm>
          <a:ln/>
        </p:spPr>
        <p:txBody>
          <a:bodyPr/>
          <a:p>
            <a:pPr>
              <a:lnSpc>
                <a:spcPct val="80000"/>
              </a:lnSpc>
            </a:pPr>
            <a:r>
              <a:rPr sz="1800" b="1" err="1">
                <a:solidFill>
                  <a:schemeClr val="accent2"/>
                </a:solidFill>
              </a:rPr>
              <a:t>Из-за того, что в двенадцатиричной системе нет дробей со знаменателями 10 или 100, римляне затруднялись делить на 10, 100 и т.д. При делении 1001 асса на 100 один римский математик сначала получил 10 ассов, потом раздробил асс на унции и тд. Но от остатка не избавился. Чтобы не иметь дела с такими величинами, римляне стали использовать проценты. Они брали с должника лихву ( то есть деньги сверх того, что было дано в долг). При этом говорили : « не лихва составит 16 сотых суммы долга», а « на каждые 100 сестерциев долга заплатишь 16 сестерциев лихвы». И сказано то же самое и дробей использовать не пришлось! Так как « на сто» звучали по-латыни « про центум</a:t>
            </a:r>
            <a:r>
              <a:rPr sz="1800" b="1">
                <a:solidFill>
                  <a:schemeClr val="accent2"/>
                </a:solidFill>
              </a:rPr>
              <a:t>», то сотую часть и стали называть процентом». И хотя теперь дроби, а особенно десятичные, известны всем, проценты все-таки применяются и в финансовых отчетах, и в планировании, то есть в различных областях человеческой деятельности</a:t>
            </a:r>
            <a:endParaRPr sz="1800" b="1">
              <a:solidFill>
                <a:schemeClr val="accent2"/>
              </a:solidFill>
            </a:endParaRPr>
          </a:p>
        </p:txBody>
      </p:sp>
      <p:pic>
        <p:nvPicPr>
          <p:cNvPr id="23556" name="Изображение 23555" descr="an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484313"/>
            <a:ext cx="2366963" cy="4968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,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,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,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2966</Words>
  <Application>WPS Presentation</Application>
  <PresentationFormat>Экран</PresentationFormat>
  <Paragraphs>313</Paragraphs>
  <Slides>16</Slides>
  <Notes>0</Notes>
  <HiddenSlides>0</HiddenSlides>
  <MMClips>4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0" baseType="lpstr">
      <vt:lpstr>Arial</vt:lpstr>
      <vt:lpstr>SimSun</vt:lpstr>
      <vt:lpstr>Wingdings</vt:lpstr>
      <vt:lpstr>Times New Roman</vt:lpstr>
      <vt:lpstr>Brush Script MT</vt:lpstr>
      <vt:lpstr>Forte</vt:lpstr>
      <vt:lpstr>Impact</vt:lpstr>
      <vt:lpstr>Microsoft YaHei</vt:lpstr>
      <vt:lpstr/>
      <vt:lpstr>Arial Unicode MS</vt:lpstr>
      <vt:lpstr>Calibri</vt:lpstr>
      <vt:lpstr>Segoe Print</vt:lpstr>
      <vt:lpstr>Оформление по умолчанию</vt:lpstr>
      <vt:lpstr>MS_ClipArt_Gallery.2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Дима</dc:creator>
  <cp:lastModifiedBy>екатерина</cp:lastModifiedBy>
  <cp:revision>7</cp:revision>
  <dcterms:created xsi:type="dcterms:W3CDTF">2009-01-29T14:46:11Z</dcterms:created>
  <dcterms:modified xsi:type="dcterms:W3CDTF">2020-04-07T11:03:39Z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